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338" r:id="rId3"/>
    <p:sldId id="316" r:id="rId4"/>
    <p:sldId id="317" r:id="rId5"/>
    <p:sldId id="319" r:id="rId6"/>
    <p:sldId id="320" r:id="rId7"/>
    <p:sldId id="339" r:id="rId8"/>
    <p:sldId id="318" r:id="rId9"/>
    <p:sldId id="321" r:id="rId10"/>
    <p:sldId id="324" r:id="rId11"/>
    <p:sldId id="322" r:id="rId12"/>
    <p:sldId id="334" r:id="rId13"/>
    <p:sldId id="340" r:id="rId14"/>
    <p:sldId id="325" r:id="rId15"/>
    <p:sldId id="326" r:id="rId16"/>
    <p:sldId id="327" r:id="rId17"/>
    <p:sldId id="328" r:id="rId18"/>
    <p:sldId id="346" r:id="rId19"/>
    <p:sldId id="333" r:id="rId20"/>
    <p:sldId id="335" r:id="rId21"/>
    <p:sldId id="336" r:id="rId22"/>
    <p:sldId id="329" r:id="rId23"/>
    <p:sldId id="344" r:id="rId24"/>
    <p:sldId id="345" r:id="rId25"/>
    <p:sldId id="342" r:id="rId26"/>
    <p:sldId id="343" r:id="rId27"/>
    <p:sldId id="315"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2"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0" tIns="45716" rIns="91430" bIns="45716"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0" tIns="45716" rIns="91430" bIns="45716" rtlCol="0"/>
          <a:lstStyle>
            <a:lvl1pPr algn="r">
              <a:defRPr sz="1200"/>
            </a:lvl1pPr>
          </a:lstStyle>
          <a:p>
            <a:pPr>
              <a:defRPr/>
            </a:pPr>
            <a:fld id="{82E9A7B1-117D-4402-88A6-9873B0F24D22}" type="datetimeFigureOut">
              <a:rPr lang="en-US"/>
              <a:pPr>
                <a:defRPr/>
              </a:pPr>
              <a:t>8/22/2011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0" tIns="45716" rIns="91430" bIns="4571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0" tIns="45716" rIns="91430" bIns="45716" rtlCol="0" anchor="b"/>
          <a:lstStyle>
            <a:lvl1pPr algn="r">
              <a:defRPr sz="1200"/>
            </a:lvl1pPr>
          </a:lstStyle>
          <a:p>
            <a:pPr>
              <a:defRPr/>
            </a:pPr>
            <a:fld id="{CDE8C172-DB70-4FC1-9A82-3486315597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FD51C-84AF-49D7-BBA6-554B494C90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F8068D-1B16-40D2-904D-8EB8F8DBBA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2F1163-5DD5-4FCA-AF83-FAFC3A2569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65948-B7EE-48E4-AEB4-0B0B01D10A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F157C3-14A5-46F7-85B2-97E8E89892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6B470A-74F7-4910-968B-7906326EC6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7706F1-6711-4044-9A33-7161EF7113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1265C7-9BAC-4CF6-B228-AC25825075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3870F2-F6CF-4858-AD12-AD81199423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052FCB-7C31-4479-99F5-A884BB796D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25BEAD-9B28-4B86-B418-EB44F0960B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745973-32AA-48D0-B7B9-45B8CEBE02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81000"/>
            <a:ext cx="7848600" cy="1851025"/>
          </a:xfrm>
        </p:spPr>
        <p:txBody>
          <a:bodyPr/>
          <a:lstStyle/>
          <a:p>
            <a:pPr eaLnBrk="1" hangingPunct="1"/>
            <a:r>
              <a:rPr lang="en-US" sz="6000" dirty="0" smtClean="0">
                <a:solidFill>
                  <a:srgbClr val="C00000"/>
                </a:solidFill>
                <a:latin typeface="Comic Sans MS" pitchFamily="66" charset="0"/>
              </a:rPr>
              <a:t>Fox Hills Elementary School</a:t>
            </a:r>
          </a:p>
        </p:txBody>
      </p:sp>
      <p:sp>
        <p:nvSpPr>
          <p:cNvPr id="2052" name="TextBox 4"/>
          <p:cNvSpPr txBox="1">
            <a:spLocks noChangeArrowheads="1"/>
          </p:cNvSpPr>
          <p:nvPr/>
        </p:nvSpPr>
        <p:spPr bwMode="auto">
          <a:xfrm>
            <a:off x="1447800" y="2667000"/>
            <a:ext cx="6248400" cy="646113"/>
          </a:xfrm>
          <a:prstGeom prst="rect">
            <a:avLst/>
          </a:prstGeom>
          <a:noFill/>
          <a:ln w="9525">
            <a:noFill/>
            <a:miter lim="800000"/>
            <a:headEnd/>
            <a:tailEnd/>
          </a:ln>
        </p:spPr>
        <p:txBody>
          <a:bodyPr wrap="square">
            <a:spAutoFit/>
          </a:bodyPr>
          <a:lstStyle/>
          <a:p>
            <a:r>
              <a:rPr lang="en-US" sz="3600" b="1" dirty="0" smtClean="0"/>
              <a:t>“FOX FOCUS” Lesson </a:t>
            </a:r>
            <a:r>
              <a:rPr lang="en-US" sz="3600" b="1" dirty="0"/>
              <a:t>Plan</a:t>
            </a:r>
          </a:p>
        </p:txBody>
      </p:sp>
      <p:pic>
        <p:nvPicPr>
          <p:cNvPr id="4" name="Picture 3"/>
          <p:cNvPicPr>
            <a:picLocks noChangeAspect="1"/>
          </p:cNvPicPr>
          <p:nvPr/>
        </p:nvPicPr>
        <p:blipFill>
          <a:blip r:embed="rId2" cstate="print"/>
          <a:stretch>
            <a:fillRect/>
          </a:stretch>
        </p:blipFill>
        <p:spPr>
          <a:xfrm rot="20757965">
            <a:off x="249063" y="3789607"/>
            <a:ext cx="3276600" cy="2457450"/>
          </a:xfrm>
          <a:prstGeom prst="rect">
            <a:avLst/>
          </a:prstGeom>
        </p:spPr>
      </p:pic>
      <p:pic>
        <p:nvPicPr>
          <p:cNvPr id="5" name="Picture 4"/>
          <p:cNvPicPr>
            <a:picLocks noChangeAspect="1"/>
          </p:cNvPicPr>
          <p:nvPr/>
        </p:nvPicPr>
        <p:blipFill>
          <a:blip r:embed="rId3" cstate="print"/>
          <a:stretch>
            <a:fillRect/>
          </a:stretch>
        </p:blipFill>
        <p:spPr>
          <a:xfrm rot="20978082">
            <a:off x="6453348" y="4403958"/>
            <a:ext cx="2540000" cy="1905000"/>
          </a:xfrm>
          <a:prstGeom prst="rect">
            <a:avLst/>
          </a:prstGeom>
        </p:spPr>
      </p:pic>
      <p:pic>
        <p:nvPicPr>
          <p:cNvPr id="6" name="Picture 5"/>
          <p:cNvPicPr>
            <a:picLocks noChangeAspect="1"/>
          </p:cNvPicPr>
          <p:nvPr/>
        </p:nvPicPr>
        <p:blipFill>
          <a:blip r:embed="rId4" cstate="print"/>
          <a:stretch>
            <a:fillRect/>
          </a:stretch>
        </p:blipFill>
        <p:spPr>
          <a:xfrm rot="304738">
            <a:off x="3733800" y="3581400"/>
            <a:ext cx="2565269" cy="19214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219200" y="2057400"/>
            <a:ext cx="6781800" cy="1600200"/>
          </a:xfrm>
        </p:spPr>
        <p:txBody>
          <a:bodyPr/>
          <a:lstStyle/>
          <a:p>
            <a:pPr algn="ctr" eaLnBrk="1" hangingPunct="1">
              <a:buFontTx/>
              <a:buNone/>
            </a:pPr>
            <a:r>
              <a:rPr lang="en-US" sz="5400" dirty="0" smtClean="0">
                <a:solidFill>
                  <a:schemeClr val="accent2"/>
                </a:solidFill>
                <a:latin typeface="Comic Sans MS" pitchFamily="66" charset="0"/>
              </a:rPr>
              <a:t>RESPECTFUL is . . .</a:t>
            </a:r>
          </a:p>
        </p:txBody>
      </p:sp>
      <p:sp>
        <p:nvSpPr>
          <p:cNvPr id="3" name="TextBox 4"/>
          <p:cNvSpPr txBox="1">
            <a:spLocks noChangeArrowheads="1"/>
          </p:cNvSpPr>
          <p:nvPr/>
        </p:nvSpPr>
        <p:spPr bwMode="auto">
          <a:xfrm>
            <a:off x="533400" y="3581400"/>
            <a:ext cx="8229600" cy="1754327"/>
          </a:xfrm>
          <a:prstGeom prst="rect">
            <a:avLst/>
          </a:prstGeom>
          <a:noFill/>
          <a:ln w="9525">
            <a:noFill/>
            <a:miter lim="800000"/>
            <a:headEnd/>
            <a:tailEnd/>
          </a:ln>
        </p:spPr>
        <p:txBody>
          <a:bodyPr wrap="square">
            <a:spAutoFit/>
          </a:bodyPr>
          <a:lstStyle/>
          <a:p>
            <a:pPr>
              <a:buFont typeface="Arial" charset="0"/>
              <a:buChar char="•"/>
            </a:pPr>
            <a:r>
              <a:rPr lang="en-US" sz="3600" b="1" dirty="0" smtClean="0"/>
              <a:t> Showing behavior that considers </a:t>
            </a:r>
            <a:endParaRPr lang="en-US" sz="3600" b="1" dirty="0" smtClean="0"/>
          </a:p>
          <a:p>
            <a:r>
              <a:rPr lang="en-US" sz="3600" b="1" dirty="0" smtClean="0"/>
              <a:t>     and </a:t>
            </a:r>
            <a:r>
              <a:rPr lang="en-US" sz="3600" b="1" dirty="0" smtClean="0"/>
              <a:t>values the thoughts, feelings, </a:t>
            </a:r>
            <a:endParaRPr lang="en-US" sz="3600" b="1" dirty="0" smtClean="0"/>
          </a:p>
          <a:p>
            <a:r>
              <a:rPr lang="en-US" sz="3600" b="1" dirty="0" smtClean="0"/>
              <a:t> </a:t>
            </a:r>
            <a:r>
              <a:rPr lang="en-US" sz="3600" b="1" dirty="0" smtClean="0"/>
              <a:t>       </a:t>
            </a:r>
            <a:r>
              <a:rPr lang="en-US" sz="3600" b="1" dirty="0" smtClean="0"/>
              <a:t>and </a:t>
            </a:r>
            <a:r>
              <a:rPr lang="en-US" sz="3600" b="1" dirty="0" smtClean="0"/>
              <a:t>rites of others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685800" y="304800"/>
            <a:ext cx="7696200" cy="1600200"/>
          </a:xfrm>
        </p:spPr>
        <p:txBody>
          <a:bodyPr/>
          <a:lstStyle/>
          <a:p>
            <a:pPr algn="ctr" eaLnBrk="1" hangingPunct="1">
              <a:buFontTx/>
              <a:buNone/>
            </a:pPr>
            <a:r>
              <a:rPr lang="en-US" sz="5400" dirty="0" smtClean="0">
                <a:solidFill>
                  <a:schemeClr val="accent2"/>
                </a:solidFill>
                <a:latin typeface="Comic Sans MS" pitchFamily="66" charset="0"/>
              </a:rPr>
              <a:t>TYPES OF RESPECT</a:t>
            </a:r>
          </a:p>
        </p:txBody>
      </p:sp>
      <p:sp>
        <p:nvSpPr>
          <p:cNvPr id="3" name="TextBox 4"/>
          <p:cNvSpPr txBox="1">
            <a:spLocks noChangeArrowheads="1"/>
          </p:cNvSpPr>
          <p:nvPr/>
        </p:nvSpPr>
        <p:spPr bwMode="auto">
          <a:xfrm>
            <a:off x="304800" y="2057400"/>
            <a:ext cx="8839200" cy="3970318"/>
          </a:xfrm>
          <a:prstGeom prst="rect">
            <a:avLst/>
          </a:prstGeom>
          <a:noFill/>
          <a:ln w="9525">
            <a:noFill/>
            <a:miter lim="800000"/>
            <a:headEnd/>
            <a:tailEnd/>
          </a:ln>
        </p:spPr>
        <p:txBody>
          <a:bodyPr wrap="square">
            <a:spAutoFit/>
          </a:bodyPr>
          <a:lstStyle/>
          <a:p>
            <a:pPr>
              <a:buFont typeface="Arial" charset="0"/>
              <a:buChar char="•"/>
            </a:pPr>
            <a:r>
              <a:rPr lang="en-US" sz="3600" b="1" dirty="0" smtClean="0"/>
              <a:t>Respect yourself</a:t>
            </a:r>
          </a:p>
          <a:p>
            <a:pPr>
              <a:buFont typeface="Arial" charset="0"/>
              <a:buChar char="•"/>
            </a:pPr>
            <a:r>
              <a:rPr lang="en-US" sz="3600" b="1" dirty="0" smtClean="0"/>
              <a:t>Respect towards other people</a:t>
            </a:r>
          </a:p>
          <a:p>
            <a:pPr>
              <a:buFont typeface="Arial" charset="0"/>
              <a:buChar char="•"/>
            </a:pPr>
            <a:r>
              <a:rPr lang="en-US" sz="3600" b="1" dirty="0" smtClean="0"/>
              <a:t>Respect differences</a:t>
            </a:r>
          </a:p>
          <a:p>
            <a:pPr>
              <a:buFont typeface="Arial" charset="0"/>
              <a:buChar char="•"/>
            </a:pPr>
            <a:r>
              <a:rPr lang="en-US" sz="3600" b="1" dirty="0" smtClean="0"/>
              <a:t>Use good manners</a:t>
            </a:r>
          </a:p>
          <a:p>
            <a:pPr>
              <a:buFont typeface="Arial" charset="0"/>
              <a:buChar char="•"/>
            </a:pPr>
            <a:r>
              <a:rPr lang="en-US" sz="3600" b="1" dirty="0" smtClean="0"/>
              <a:t>Respect property</a:t>
            </a:r>
          </a:p>
          <a:p>
            <a:pPr>
              <a:buFont typeface="Arial" charset="0"/>
              <a:buChar char="•"/>
            </a:pPr>
            <a:r>
              <a:rPr lang="en-US" sz="3600" b="1" dirty="0" smtClean="0"/>
              <a:t>Respect nature and other living things</a:t>
            </a:r>
          </a:p>
          <a:p>
            <a:pPr>
              <a:buFont typeface="Arial" charset="0"/>
              <a:buChar char="•"/>
            </a:pPr>
            <a:r>
              <a:rPr lang="en-US" sz="3600" b="1" dirty="0" smtClean="0"/>
              <a:t>Respect laws, beliefs, and customs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95800" y="0"/>
            <a:ext cx="4419600" cy="6680083"/>
          </a:xfrm>
          <a:prstGeom prst="rect">
            <a:avLst/>
          </a:prstGeom>
          <a:noFill/>
          <a:ln w="9525">
            <a:noFill/>
            <a:miter lim="800000"/>
            <a:headEnd/>
            <a:tailEnd/>
          </a:ln>
        </p:spPr>
      </p:pic>
      <p:sp>
        <p:nvSpPr>
          <p:cNvPr id="6" name="Rectangle 6"/>
          <p:cNvSpPr txBox="1">
            <a:spLocks noChangeArrowheads="1"/>
          </p:cNvSpPr>
          <p:nvPr/>
        </p:nvSpPr>
        <p:spPr bwMode="auto">
          <a:xfrm rot="20466425">
            <a:off x="208803" y="2488958"/>
            <a:ext cx="4414348" cy="2024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chemeClr val="accent2"/>
                </a:solidFill>
                <a:effectLst/>
                <a:uLnTx/>
                <a:uFillTx/>
                <a:latin typeface="Comic Sans MS" pitchFamily="66" charset="0"/>
                <a:ea typeface="+mn-ea"/>
                <a:cs typeface="+mn-cs"/>
              </a:rPr>
              <a:t>RESPECTFUL is .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457200" y="533400"/>
            <a:ext cx="8229600" cy="1600200"/>
          </a:xfrm>
        </p:spPr>
        <p:txBody>
          <a:bodyPr/>
          <a:lstStyle/>
          <a:p>
            <a:pPr algn="ctr" eaLnBrk="1" hangingPunct="1">
              <a:buFontTx/>
              <a:buNone/>
            </a:pPr>
            <a:r>
              <a:rPr lang="en-US" sz="5400" dirty="0" smtClean="0">
                <a:solidFill>
                  <a:schemeClr val="accent2"/>
                </a:solidFill>
                <a:latin typeface="Comic Sans MS" pitchFamily="66" charset="0"/>
              </a:rPr>
              <a:t>Let’s Sign the Fox Focus</a:t>
            </a:r>
          </a:p>
        </p:txBody>
      </p:sp>
      <p:sp>
        <p:nvSpPr>
          <p:cNvPr id="3" name="TextBox 4"/>
          <p:cNvSpPr txBox="1">
            <a:spLocks noChangeArrowheads="1"/>
          </p:cNvSpPr>
          <p:nvPr/>
        </p:nvSpPr>
        <p:spPr bwMode="auto">
          <a:xfrm>
            <a:off x="2667000" y="1828800"/>
            <a:ext cx="3276600" cy="646331"/>
          </a:xfrm>
          <a:prstGeom prst="rect">
            <a:avLst/>
          </a:prstGeom>
          <a:noFill/>
          <a:ln w="9525">
            <a:noFill/>
            <a:miter lim="800000"/>
            <a:headEnd/>
            <a:tailEnd/>
          </a:ln>
        </p:spPr>
        <p:txBody>
          <a:bodyPr wrap="square">
            <a:spAutoFit/>
          </a:bodyPr>
          <a:lstStyle/>
          <a:p>
            <a:r>
              <a:rPr lang="en-US" sz="3600" b="1" dirty="0" smtClean="0"/>
              <a:t>RESPECTFUL</a:t>
            </a:r>
          </a:p>
        </p:txBody>
      </p:sp>
      <p:pic>
        <p:nvPicPr>
          <p:cNvPr id="6" name="Picture 5" descr="respect 001.jpg"/>
          <p:cNvPicPr>
            <a:picLocks noChangeAspect="1"/>
          </p:cNvPicPr>
          <p:nvPr/>
        </p:nvPicPr>
        <p:blipFill>
          <a:blip r:embed="rId2" cstate="print"/>
          <a:stretch>
            <a:fillRect/>
          </a:stretch>
        </p:blipFill>
        <p:spPr>
          <a:xfrm>
            <a:off x="2590800" y="2971800"/>
            <a:ext cx="3808207"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422018">
            <a:off x="-263546" y="2222305"/>
            <a:ext cx="9417600"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rPr>
              <a:t>RESPONSIBLE</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endParaRPr>
          </a:p>
        </p:txBody>
      </p:sp>
      <p:pic>
        <p:nvPicPr>
          <p:cNvPr id="7" name="Picture 6"/>
          <p:cNvPicPr>
            <a:picLocks noChangeAspect="1"/>
          </p:cNvPicPr>
          <p:nvPr/>
        </p:nvPicPr>
        <p:blipFill>
          <a:blip r:embed="rId2" cstate="print"/>
          <a:stretch>
            <a:fillRect/>
          </a:stretch>
        </p:blipFill>
        <p:spPr>
          <a:xfrm>
            <a:off x="5715000" y="3276600"/>
            <a:ext cx="3124200" cy="33505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447800" y="533400"/>
            <a:ext cx="6019800" cy="1600200"/>
          </a:xfrm>
        </p:spPr>
        <p:txBody>
          <a:bodyPr/>
          <a:lstStyle/>
          <a:p>
            <a:pPr algn="ctr" eaLnBrk="1" hangingPunct="1">
              <a:buFontTx/>
              <a:buNone/>
            </a:pPr>
            <a:r>
              <a:rPr lang="en-US" sz="5400" dirty="0" smtClean="0">
                <a:solidFill>
                  <a:schemeClr val="accent2"/>
                </a:solidFill>
                <a:latin typeface="Comic Sans MS" pitchFamily="66" charset="0"/>
              </a:rPr>
              <a:t>RESPONSIBLE</a:t>
            </a:r>
          </a:p>
        </p:txBody>
      </p:sp>
      <p:sp>
        <p:nvSpPr>
          <p:cNvPr id="5" name="TextBox 4"/>
          <p:cNvSpPr txBox="1">
            <a:spLocks noChangeArrowheads="1"/>
          </p:cNvSpPr>
          <p:nvPr/>
        </p:nvSpPr>
        <p:spPr bwMode="auto">
          <a:xfrm>
            <a:off x="685800" y="2362200"/>
            <a:ext cx="8229600" cy="1200329"/>
          </a:xfrm>
          <a:prstGeom prst="rect">
            <a:avLst/>
          </a:prstGeom>
          <a:noFill/>
          <a:ln w="9525">
            <a:noFill/>
            <a:miter lim="800000"/>
            <a:headEnd/>
            <a:tailEnd/>
          </a:ln>
        </p:spPr>
        <p:txBody>
          <a:bodyPr wrap="square">
            <a:spAutoFit/>
          </a:bodyPr>
          <a:lstStyle/>
          <a:p>
            <a:pPr>
              <a:buFont typeface="Arial" charset="0"/>
              <a:buChar char="•"/>
            </a:pPr>
            <a:r>
              <a:rPr lang="en-US" sz="3600" b="1" dirty="0" smtClean="0"/>
              <a:t>Doing what you promise to do</a:t>
            </a:r>
          </a:p>
          <a:p>
            <a:pPr>
              <a:buFont typeface="Arial" charset="0"/>
              <a:buChar char="•"/>
            </a:pPr>
            <a:r>
              <a:rPr lang="en-US" sz="3600" b="1" dirty="0" smtClean="0"/>
              <a:t>Being d</a:t>
            </a:r>
            <a:r>
              <a:rPr lang="en-US" sz="3600" b="1" dirty="0" smtClean="0"/>
              <a:t>ependable </a:t>
            </a:r>
            <a:r>
              <a:rPr lang="en-US" sz="3600" b="1" dirty="0" smtClean="0"/>
              <a:t>and trustworthy</a:t>
            </a:r>
            <a:endParaRPr lang="en-US" sz="3600" b="1" dirty="0"/>
          </a:p>
        </p:txBody>
      </p:sp>
      <p:pic>
        <p:nvPicPr>
          <p:cNvPr id="6" name="Picture 5"/>
          <p:cNvPicPr>
            <a:picLocks noChangeAspect="1"/>
          </p:cNvPicPr>
          <p:nvPr/>
        </p:nvPicPr>
        <p:blipFill>
          <a:blip r:embed="rId2" cstate="print"/>
          <a:stretch>
            <a:fillRect/>
          </a:stretch>
        </p:blipFill>
        <p:spPr>
          <a:xfrm>
            <a:off x="2514599" y="3612932"/>
            <a:ext cx="3587495" cy="30926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524000" y="609600"/>
            <a:ext cx="6019800" cy="1600200"/>
          </a:xfrm>
        </p:spPr>
        <p:txBody>
          <a:bodyPr/>
          <a:lstStyle/>
          <a:p>
            <a:pPr algn="ctr" eaLnBrk="1" hangingPunct="1">
              <a:buFontTx/>
              <a:buNone/>
            </a:pPr>
            <a:r>
              <a:rPr lang="en-US" sz="5400" dirty="0" smtClean="0">
                <a:solidFill>
                  <a:schemeClr val="accent2"/>
                </a:solidFill>
                <a:latin typeface="Comic Sans MS" pitchFamily="66" charset="0"/>
              </a:rPr>
              <a:t>RESPONSIBLE</a:t>
            </a:r>
          </a:p>
        </p:txBody>
      </p:sp>
      <p:sp>
        <p:nvSpPr>
          <p:cNvPr id="3" name="TextBox 4"/>
          <p:cNvSpPr txBox="1">
            <a:spLocks noChangeArrowheads="1"/>
          </p:cNvSpPr>
          <p:nvPr/>
        </p:nvSpPr>
        <p:spPr bwMode="auto">
          <a:xfrm>
            <a:off x="304800" y="2362200"/>
            <a:ext cx="8229600" cy="1754327"/>
          </a:xfrm>
          <a:prstGeom prst="rect">
            <a:avLst/>
          </a:prstGeom>
          <a:noFill/>
          <a:ln w="9525">
            <a:noFill/>
            <a:miter lim="800000"/>
            <a:headEnd/>
            <a:tailEnd/>
          </a:ln>
        </p:spPr>
        <p:txBody>
          <a:bodyPr wrap="square">
            <a:spAutoFit/>
          </a:bodyPr>
          <a:lstStyle/>
          <a:p>
            <a:r>
              <a:rPr lang="en-US" sz="3600" b="1" dirty="0" smtClean="0"/>
              <a:t>Responsible for ME.</a:t>
            </a:r>
          </a:p>
          <a:p>
            <a:r>
              <a:rPr lang="en-US" sz="3600" b="1" dirty="0" smtClean="0"/>
              <a:t>Responsible to OTHERS.</a:t>
            </a:r>
          </a:p>
          <a:p>
            <a:r>
              <a:rPr lang="en-US" sz="3600" b="1" dirty="0" smtClean="0"/>
              <a:t>Responsible at SCHOOL.</a:t>
            </a:r>
            <a:endParaRPr lang="en-US" sz="3600" b="1" dirty="0"/>
          </a:p>
        </p:txBody>
      </p:sp>
      <p:pic>
        <p:nvPicPr>
          <p:cNvPr id="4" name="Picture 3"/>
          <p:cNvPicPr>
            <a:picLocks noChangeAspect="1"/>
          </p:cNvPicPr>
          <p:nvPr/>
        </p:nvPicPr>
        <p:blipFill>
          <a:blip r:embed="rId2" cstate="print"/>
          <a:stretch>
            <a:fillRect/>
          </a:stretch>
        </p:blipFill>
        <p:spPr>
          <a:xfrm>
            <a:off x="5410200" y="4114800"/>
            <a:ext cx="3333750"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381000" y="228600"/>
            <a:ext cx="8458200" cy="1752600"/>
          </a:xfrm>
        </p:spPr>
        <p:txBody>
          <a:bodyPr/>
          <a:lstStyle/>
          <a:p>
            <a:pPr algn="ctr" eaLnBrk="1" hangingPunct="1">
              <a:buFontTx/>
              <a:buNone/>
            </a:pPr>
            <a:r>
              <a:rPr lang="en-US" sz="5400" dirty="0" smtClean="0">
                <a:solidFill>
                  <a:schemeClr val="accent2"/>
                </a:solidFill>
                <a:latin typeface="Comic Sans MS" pitchFamily="66" charset="0"/>
              </a:rPr>
              <a:t>6 Ways to Make Responsible Choices</a:t>
            </a:r>
          </a:p>
        </p:txBody>
      </p:sp>
      <p:sp>
        <p:nvSpPr>
          <p:cNvPr id="3" name="TextBox 4"/>
          <p:cNvSpPr txBox="1">
            <a:spLocks noChangeArrowheads="1"/>
          </p:cNvSpPr>
          <p:nvPr/>
        </p:nvSpPr>
        <p:spPr bwMode="auto">
          <a:xfrm>
            <a:off x="381000" y="2286000"/>
            <a:ext cx="8763000" cy="5078314"/>
          </a:xfrm>
          <a:prstGeom prst="rect">
            <a:avLst/>
          </a:prstGeom>
          <a:noFill/>
          <a:ln w="9525">
            <a:noFill/>
            <a:miter lim="800000"/>
            <a:headEnd/>
            <a:tailEnd/>
          </a:ln>
        </p:spPr>
        <p:txBody>
          <a:bodyPr wrap="square">
            <a:spAutoFit/>
          </a:bodyPr>
          <a:lstStyle/>
          <a:p>
            <a:pPr marL="742950" indent="-742950"/>
            <a:r>
              <a:rPr lang="en-US" sz="3600" b="1" dirty="0" smtClean="0">
                <a:solidFill>
                  <a:srgbClr val="FF0000"/>
                </a:solidFill>
              </a:rPr>
              <a:t>C</a:t>
            </a:r>
            <a:r>
              <a:rPr lang="en-US" b="1" dirty="0" smtClean="0"/>
              <a:t>onsider what might happen – think before you act.</a:t>
            </a:r>
          </a:p>
          <a:p>
            <a:pPr marL="742950" indent="-742950"/>
            <a:r>
              <a:rPr lang="en-US" sz="3600" b="1" dirty="0" smtClean="0">
                <a:solidFill>
                  <a:srgbClr val="FF0000"/>
                </a:solidFill>
              </a:rPr>
              <a:t>H</a:t>
            </a:r>
            <a:r>
              <a:rPr lang="en-US" b="1" dirty="0" smtClean="0"/>
              <a:t>elp yourself be responsible by getting and staying organized.</a:t>
            </a:r>
          </a:p>
          <a:p>
            <a:pPr marL="742950" indent="-742950"/>
            <a:r>
              <a:rPr lang="en-US" sz="3600" b="1" dirty="0" smtClean="0">
                <a:solidFill>
                  <a:srgbClr val="FF0000"/>
                </a:solidFill>
              </a:rPr>
              <a:t>O</a:t>
            </a:r>
            <a:r>
              <a:rPr lang="en-US" b="1" dirty="0" smtClean="0"/>
              <a:t>bey rules and laws in your home, school, and community.</a:t>
            </a:r>
          </a:p>
          <a:p>
            <a:pPr marL="742950" indent="-742950"/>
            <a:r>
              <a:rPr lang="en-US" sz="3600" b="1" dirty="0" smtClean="0">
                <a:solidFill>
                  <a:srgbClr val="FF0000"/>
                </a:solidFill>
              </a:rPr>
              <a:t>I</a:t>
            </a:r>
            <a:r>
              <a:rPr lang="en-US" b="1" dirty="0" smtClean="0"/>
              <a:t>gnore bad ideas that pop into your head.  Change what you’re doing or think about something good instead.</a:t>
            </a:r>
          </a:p>
          <a:p>
            <a:pPr marL="742950" indent="-742950"/>
            <a:r>
              <a:rPr lang="en-US" sz="3600" b="1" dirty="0" smtClean="0">
                <a:solidFill>
                  <a:srgbClr val="FF0000"/>
                </a:solidFill>
              </a:rPr>
              <a:t>C</a:t>
            </a:r>
            <a:r>
              <a:rPr lang="en-US" b="1" dirty="0" smtClean="0"/>
              <a:t>hoose the choice that’s best for you and for others- the one that feels right inside.</a:t>
            </a:r>
          </a:p>
          <a:p>
            <a:pPr marL="742950" indent="-742950"/>
            <a:r>
              <a:rPr lang="en-US" sz="3600" b="1" dirty="0" smtClean="0">
                <a:solidFill>
                  <a:srgbClr val="FF0000"/>
                </a:solidFill>
              </a:rPr>
              <a:t>E</a:t>
            </a:r>
            <a:r>
              <a:rPr lang="en-US" b="1" dirty="0" smtClean="0"/>
              <a:t>arn people’s trust by showing that they can count on you.</a:t>
            </a:r>
            <a:endParaRPr lang="en-US" sz="3600" b="1" dirty="0" smtClean="0">
              <a:solidFill>
                <a:srgbClr val="FF0000"/>
              </a:solidFill>
            </a:endParaRPr>
          </a:p>
          <a:p>
            <a:pPr marL="742950" indent="-742950"/>
            <a:endParaRPr lang="en-US" b="1" dirty="0" smtClean="0"/>
          </a:p>
          <a:p>
            <a:pPr marL="742950" indent="-742950"/>
            <a:endParaRPr lang="en-US" b="1" dirty="0" smtClean="0"/>
          </a:p>
          <a:p>
            <a:pPr marL="742950" indent="-742950"/>
            <a:endParaRPr lang="en-US" b="1" dirty="0" smtClean="0"/>
          </a:p>
          <a:p>
            <a:pPr marL="742950" indent="-742950">
              <a:buFont typeface="+mj-lt"/>
              <a:buAutoNum type="arabicPeriod"/>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457200" y="533400"/>
            <a:ext cx="8229600" cy="1600200"/>
          </a:xfrm>
        </p:spPr>
        <p:txBody>
          <a:bodyPr/>
          <a:lstStyle/>
          <a:p>
            <a:pPr algn="ctr" eaLnBrk="1" hangingPunct="1">
              <a:buFontTx/>
              <a:buNone/>
            </a:pPr>
            <a:r>
              <a:rPr lang="en-US" sz="5400" dirty="0" smtClean="0">
                <a:solidFill>
                  <a:schemeClr val="accent2"/>
                </a:solidFill>
                <a:latin typeface="Comic Sans MS" pitchFamily="66" charset="0"/>
              </a:rPr>
              <a:t>Let’s Sign the Fox Focus</a:t>
            </a:r>
          </a:p>
        </p:txBody>
      </p:sp>
      <p:sp>
        <p:nvSpPr>
          <p:cNvPr id="3" name="TextBox 4"/>
          <p:cNvSpPr txBox="1">
            <a:spLocks noChangeArrowheads="1"/>
          </p:cNvSpPr>
          <p:nvPr/>
        </p:nvSpPr>
        <p:spPr bwMode="auto">
          <a:xfrm>
            <a:off x="2590800" y="1828800"/>
            <a:ext cx="3733800" cy="646331"/>
          </a:xfrm>
          <a:prstGeom prst="rect">
            <a:avLst/>
          </a:prstGeom>
          <a:noFill/>
          <a:ln w="9525">
            <a:noFill/>
            <a:miter lim="800000"/>
            <a:headEnd/>
            <a:tailEnd/>
          </a:ln>
        </p:spPr>
        <p:txBody>
          <a:bodyPr wrap="square">
            <a:spAutoFit/>
          </a:bodyPr>
          <a:lstStyle/>
          <a:p>
            <a:r>
              <a:rPr lang="en-US" sz="3600" b="1" dirty="0" smtClean="0"/>
              <a:t> RESPONSIBLE</a:t>
            </a:r>
            <a:endParaRPr lang="en-US" sz="3600" b="1" dirty="0" smtClean="0"/>
          </a:p>
        </p:txBody>
      </p:sp>
      <p:pic>
        <p:nvPicPr>
          <p:cNvPr id="5" name="Picture 4" descr="responsibility.jpg"/>
          <p:cNvPicPr>
            <a:picLocks noChangeAspect="1"/>
          </p:cNvPicPr>
          <p:nvPr/>
        </p:nvPicPr>
        <p:blipFill>
          <a:blip r:embed="rId2" cstate="print"/>
          <a:stretch>
            <a:fillRect/>
          </a:stretch>
        </p:blipFill>
        <p:spPr>
          <a:xfrm>
            <a:off x="2590800" y="2895600"/>
            <a:ext cx="4222131"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381000" y="304800"/>
            <a:ext cx="8458200" cy="1600200"/>
          </a:xfrm>
        </p:spPr>
        <p:txBody>
          <a:bodyPr/>
          <a:lstStyle/>
          <a:p>
            <a:pPr algn="ctr" eaLnBrk="1" hangingPunct="1">
              <a:buFontTx/>
              <a:buNone/>
            </a:pPr>
            <a:r>
              <a:rPr lang="en-US" sz="5400" dirty="0" smtClean="0">
                <a:solidFill>
                  <a:schemeClr val="accent2"/>
                </a:solidFill>
                <a:latin typeface="Comic Sans MS" pitchFamily="66" charset="0"/>
              </a:rPr>
              <a:t>FOX FOCUS TICKETS</a:t>
            </a:r>
          </a:p>
        </p:txBody>
      </p:sp>
      <p:pic>
        <p:nvPicPr>
          <p:cNvPr id="3" name="Picture 2" descr="IMG_2610.jpg"/>
          <p:cNvPicPr>
            <a:picLocks noChangeAspect="1"/>
          </p:cNvPicPr>
          <p:nvPr/>
        </p:nvPicPr>
        <p:blipFill>
          <a:blip r:embed="rId2" cstate="print"/>
          <a:stretch>
            <a:fillRect/>
          </a:stretch>
        </p:blipFill>
        <p:spPr>
          <a:xfrm>
            <a:off x="990600" y="1143000"/>
            <a:ext cx="7315200" cy="5486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95800" y="0"/>
            <a:ext cx="4419600" cy="6680083"/>
          </a:xfrm>
          <a:prstGeom prst="rect">
            <a:avLst/>
          </a:prstGeom>
          <a:noFill/>
          <a:ln w="9525">
            <a:noFill/>
            <a:miter lim="800000"/>
            <a:headEnd/>
            <a:tailEnd/>
          </a:ln>
        </p:spPr>
      </p:pic>
      <p:sp>
        <p:nvSpPr>
          <p:cNvPr id="6" name="Rectangle 6"/>
          <p:cNvSpPr txBox="1">
            <a:spLocks noChangeArrowheads="1"/>
          </p:cNvSpPr>
          <p:nvPr/>
        </p:nvSpPr>
        <p:spPr bwMode="auto">
          <a:xfrm rot="20466425">
            <a:off x="54749" y="2743190"/>
            <a:ext cx="4414348" cy="10726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chemeClr val="accent2"/>
                </a:solidFill>
                <a:effectLst/>
                <a:uLnTx/>
                <a:uFillTx/>
                <a:latin typeface="Comic Sans MS" pitchFamily="66" charset="0"/>
                <a:ea typeface="+mn-ea"/>
                <a:cs typeface="+mn-cs"/>
              </a:rPr>
              <a:t>Let’s practice!</a:t>
            </a:r>
            <a:endParaRPr kumimoji="0" lang="en-US" sz="4800" b="0" i="0" u="none" strike="noStrike" kern="0" cap="none" spc="0" normalizeH="0" baseline="0" noProof="0" dirty="0" smtClean="0">
              <a:ln>
                <a:noFill/>
              </a:ln>
              <a:solidFill>
                <a:schemeClr val="accent2"/>
              </a:solidFill>
              <a:effectLst/>
              <a:uLnTx/>
              <a:uFillTx/>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381000" y="304800"/>
            <a:ext cx="8458200" cy="1600200"/>
          </a:xfrm>
        </p:spPr>
        <p:txBody>
          <a:bodyPr/>
          <a:lstStyle/>
          <a:p>
            <a:pPr algn="ctr" eaLnBrk="1" hangingPunct="1">
              <a:buFontTx/>
              <a:buNone/>
            </a:pPr>
            <a:r>
              <a:rPr lang="en-US" sz="5400" dirty="0" smtClean="0">
                <a:solidFill>
                  <a:schemeClr val="accent2"/>
                </a:solidFill>
                <a:latin typeface="Comic Sans MS" pitchFamily="66" charset="0"/>
              </a:rPr>
              <a:t>FOX FOCUS TICKETS</a:t>
            </a:r>
          </a:p>
        </p:txBody>
      </p:sp>
      <p:pic>
        <p:nvPicPr>
          <p:cNvPr id="4" name="Picture 3" descr="IMG_2607.jpg"/>
          <p:cNvPicPr>
            <a:picLocks noChangeAspect="1"/>
          </p:cNvPicPr>
          <p:nvPr/>
        </p:nvPicPr>
        <p:blipFill>
          <a:blip r:embed="rId2" cstate="print"/>
          <a:stretch>
            <a:fillRect/>
          </a:stretch>
        </p:blipFill>
        <p:spPr>
          <a:xfrm>
            <a:off x="381000" y="1219200"/>
            <a:ext cx="3962400" cy="2971800"/>
          </a:xfrm>
          <a:prstGeom prst="rect">
            <a:avLst/>
          </a:prstGeom>
        </p:spPr>
      </p:pic>
      <p:pic>
        <p:nvPicPr>
          <p:cNvPr id="5" name="Picture 4" descr="IMG_2608.jpg"/>
          <p:cNvPicPr>
            <a:picLocks noChangeAspect="1"/>
          </p:cNvPicPr>
          <p:nvPr/>
        </p:nvPicPr>
        <p:blipFill>
          <a:blip r:embed="rId3" cstate="print"/>
          <a:stretch>
            <a:fillRect/>
          </a:stretch>
        </p:blipFill>
        <p:spPr>
          <a:xfrm>
            <a:off x="4724400" y="1600200"/>
            <a:ext cx="3733800" cy="4978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381000" y="304800"/>
            <a:ext cx="8458200" cy="1600200"/>
          </a:xfrm>
        </p:spPr>
        <p:txBody>
          <a:bodyPr/>
          <a:lstStyle/>
          <a:p>
            <a:pPr algn="ctr" eaLnBrk="1" hangingPunct="1">
              <a:buFontTx/>
              <a:buNone/>
            </a:pPr>
            <a:r>
              <a:rPr lang="en-US" sz="5400" dirty="0" smtClean="0">
                <a:solidFill>
                  <a:schemeClr val="accent2"/>
                </a:solidFill>
                <a:latin typeface="Comic Sans MS" pitchFamily="66" charset="0"/>
              </a:rPr>
              <a:t>Weekly Fox Focus Review</a:t>
            </a:r>
          </a:p>
        </p:txBody>
      </p:sp>
      <p:pic>
        <p:nvPicPr>
          <p:cNvPr id="6" name="Picture 5" descr="IMG_2609.jpg"/>
          <p:cNvPicPr>
            <a:picLocks noChangeAspect="1"/>
          </p:cNvPicPr>
          <p:nvPr/>
        </p:nvPicPr>
        <p:blipFill>
          <a:blip r:embed="rId2" cstate="print"/>
          <a:stretch>
            <a:fillRect/>
          </a:stretch>
        </p:blipFill>
        <p:spPr>
          <a:xfrm>
            <a:off x="914400" y="1219200"/>
            <a:ext cx="7213600" cy="5410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smtClean="0">
                <a:latin typeface="Comic Sans MS" pitchFamily="66" charset="0"/>
              </a:rPr>
              <a:t>Let’s Review: </a:t>
            </a:r>
            <a:r>
              <a:rPr lang="en-US" sz="4000" dirty="0" smtClean="0">
                <a:solidFill>
                  <a:srgbClr val="C00000"/>
                </a:solidFill>
                <a:latin typeface="Comic Sans MS" pitchFamily="66" charset="0"/>
              </a:rPr>
              <a:t>FOX FOCUS</a:t>
            </a:r>
            <a:endParaRPr lang="en-US" sz="4000" dirty="0" smtClean="0">
              <a:latin typeface="Comic Sans MS" pitchFamily="66" charset="0"/>
            </a:endParaRPr>
          </a:p>
        </p:txBody>
      </p:sp>
      <p:sp>
        <p:nvSpPr>
          <p:cNvPr id="14339" name="Rectangle 3"/>
          <p:cNvSpPr>
            <a:spLocks noGrp="1" noChangeArrowheads="1"/>
          </p:cNvSpPr>
          <p:nvPr>
            <p:ph type="body" idx="1"/>
          </p:nvPr>
        </p:nvSpPr>
        <p:spPr>
          <a:xfrm>
            <a:off x="457200" y="1447800"/>
            <a:ext cx="8229600" cy="6400800"/>
          </a:xfrm>
        </p:spPr>
        <p:txBody>
          <a:bodyPr/>
          <a:lstStyle/>
          <a:p>
            <a:pPr eaLnBrk="1" hangingPunct="1">
              <a:buFont typeface="Wingdings" pitchFamily="2" charset="2"/>
              <a:buChar char="ü"/>
            </a:pPr>
            <a:r>
              <a:rPr lang="en-US" sz="2400" dirty="0" smtClean="0">
                <a:solidFill>
                  <a:schemeClr val="accent2"/>
                </a:solidFill>
                <a:latin typeface="Comic Sans MS" pitchFamily="66" charset="0"/>
              </a:rPr>
              <a:t>I </a:t>
            </a:r>
            <a:r>
              <a:rPr lang="en-US" sz="2400" dirty="0" smtClean="0">
                <a:solidFill>
                  <a:schemeClr val="accent2"/>
                </a:solidFill>
                <a:latin typeface="Comic Sans MS" pitchFamily="66" charset="0"/>
              </a:rPr>
              <a:t>know the three Fox Focus expectations. </a:t>
            </a:r>
            <a:endParaRPr lang="en-US" sz="2400" dirty="0" smtClean="0">
              <a:solidFill>
                <a:schemeClr val="accent2"/>
              </a:solidFill>
              <a:latin typeface="Comic Sans MS" pitchFamily="66" charset="0"/>
            </a:endParaRPr>
          </a:p>
          <a:p>
            <a:pPr eaLnBrk="1" hangingPunct="1">
              <a:buFont typeface="Wingdings" pitchFamily="2" charset="2"/>
              <a:buChar char="ü"/>
            </a:pPr>
            <a:r>
              <a:rPr lang="en-US" sz="2400" dirty="0" smtClean="0">
                <a:solidFill>
                  <a:schemeClr val="accent2"/>
                </a:solidFill>
                <a:latin typeface="Comic Sans MS" pitchFamily="66" charset="0"/>
              </a:rPr>
              <a:t>I </a:t>
            </a:r>
            <a:r>
              <a:rPr lang="en-US" sz="2400" dirty="0" smtClean="0">
                <a:solidFill>
                  <a:schemeClr val="accent2"/>
                </a:solidFill>
                <a:latin typeface="Comic Sans MS" pitchFamily="66" charset="0"/>
              </a:rPr>
              <a:t>know what “SAFE” means. </a:t>
            </a:r>
            <a:endParaRPr lang="en-US" sz="2400" dirty="0" smtClean="0">
              <a:solidFill>
                <a:schemeClr val="accent2"/>
              </a:solidFill>
              <a:latin typeface="Comic Sans MS" pitchFamily="66" charset="0"/>
            </a:endParaRPr>
          </a:p>
          <a:p>
            <a:pPr eaLnBrk="1" hangingPunct="1">
              <a:buFont typeface="Wingdings" pitchFamily="2" charset="2"/>
              <a:buChar char="ü"/>
            </a:pPr>
            <a:r>
              <a:rPr lang="en-US" sz="2400" dirty="0" smtClean="0">
                <a:solidFill>
                  <a:schemeClr val="accent2"/>
                </a:solidFill>
                <a:latin typeface="Comic Sans MS" pitchFamily="66" charset="0"/>
              </a:rPr>
              <a:t>I </a:t>
            </a:r>
            <a:r>
              <a:rPr lang="en-US" sz="2400" dirty="0" smtClean="0">
                <a:solidFill>
                  <a:schemeClr val="accent2"/>
                </a:solidFill>
                <a:latin typeface="Comic Sans MS" pitchFamily="66" charset="0"/>
              </a:rPr>
              <a:t>know what “RESPECTFUL” means.</a:t>
            </a:r>
            <a:endParaRPr lang="en-US" sz="2400" dirty="0" smtClean="0">
              <a:solidFill>
                <a:schemeClr val="accent2"/>
              </a:solidFill>
              <a:latin typeface="Comic Sans MS" pitchFamily="66" charset="0"/>
            </a:endParaRPr>
          </a:p>
          <a:p>
            <a:pPr eaLnBrk="1" hangingPunct="1">
              <a:buFont typeface="Wingdings" pitchFamily="2" charset="2"/>
              <a:buChar char="ü"/>
            </a:pPr>
            <a:r>
              <a:rPr lang="en-US" sz="2400" dirty="0" smtClean="0">
                <a:solidFill>
                  <a:schemeClr val="accent2"/>
                </a:solidFill>
                <a:latin typeface="Comic Sans MS" pitchFamily="66" charset="0"/>
              </a:rPr>
              <a:t>I </a:t>
            </a:r>
            <a:r>
              <a:rPr lang="en-US" sz="2400" dirty="0" smtClean="0">
                <a:solidFill>
                  <a:schemeClr val="accent2"/>
                </a:solidFill>
                <a:latin typeface="Comic Sans MS" pitchFamily="66" charset="0"/>
              </a:rPr>
              <a:t>know what “RESPONSIBLE” means.</a:t>
            </a:r>
            <a:endParaRPr lang="en-US" sz="2400" dirty="0" smtClean="0">
              <a:solidFill>
                <a:schemeClr val="accent2"/>
              </a:solidFill>
              <a:latin typeface="Comic Sans MS" pitchFamily="66" charset="0"/>
            </a:endParaRPr>
          </a:p>
          <a:p>
            <a:pPr eaLnBrk="1" hangingPunct="1">
              <a:buFont typeface="Wingdings" pitchFamily="2" charset="2"/>
              <a:buChar char="ü"/>
            </a:pPr>
            <a:r>
              <a:rPr lang="en-US" sz="2400" dirty="0" smtClean="0">
                <a:solidFill>
                  <a:schemeClr val="accent2"/>
                </a:solidFill>
                <a:latin typeface="Comic Sans MS" pitchFamily="66" charset="0"/>
              </a:rPr>
              <a:t>I </a:t>
            </a:r>
            <a:r>
              <a:rPr lang="en-US" sz="2400" dirty="0" smtClean="0">
                <a:solidFill>
                  <a:schemeClr val="accent2"/>
                </a:solidFill>
                <a:latin typeface="Comic Sans MS" pitchFamily="66" charset="0"/>
              </a:rPr>
              <a:t>can give an example of a safe behavior at school.</a:t>
            </a:r>
            <a:endParaRPr lang="en-US" sz="2400" dirty="0" smtClean="0">
              <a:solidFill>
                <a:schemeClr val="accent2"/>
              </a:solidFill>
              <a:latin typeface="Comic Sans MS" pitchFamily="66" charset="0"/>
            </a:endParaRPr>
          </a:p>
          <a:p>
            <a:pPr eaLnBrk="1" hangingPunct="1">
              <a:buFont typeface="Wingdings" pitchFamily="2" charset="2"/>
              <a:buChar char="ü"/>
            </a:pPr>
            <a:r>
              <a:rPr lang="en-US" sz="2400" dirty="0" smtClean="0">
                <a:solidFill>
                  <a:schemeClr val="accent2"/>
                </a:solidFill>
                <a:latin typeface="Comic Sans MS" pitchFamily="66" charset="0"/>
              </a:rPr>
              <a:t>I can give an example of a respectful behavior at school.</a:t>
            </a:r>
          </a:p>
          <a:p>
            <a:pPr eaLnBrk="1" hangingPunct="1">
              <a:buFont typeface="Wingdings" pitchFamily="2" charset="2"/>
              <a:buChar char="ü"/>
            </a:pPr>
            <a:r>
              <a:rPr lang="en-US" sz="2400" dirty="0" smtClean="0">
                <a:solidFill>
                  <a:schemeClr val="accent2"/>
                </a:solidFill>
                <a:latin typeface="Comic Sans MS" pitchFamily="66" charset="0"/>
              </a:rPr>
              <a:t>I can give an example of a responsible behavior at school.</a:t>
            </a:r>
          </a:p>
          <a:p>
            <a:pPr eaLnBrk="1" hangingPunct="1">
              <a:buFont typeface="Wingdings" pitchFamily="2" charset="2"/>
              <a:buChar char="ü"/>
            </a:pPr>
            <a:r>
              <a:rPr lang="en-US" sz="2400" dirty="0" smtClean="0">
                <a:solidFill>
                  <a:schemeClr val="accent2"/>
                </a:solidFill>
                <a:latin typeface="Comic Sans MS" pitchFamily="66" charset="0"/>
              </a:rPr>
              <a:t>I can tell you the three Fox Focus expectations using American Sign </a:t>
            </a:r>
            <a:r>
              <a:rPr lang="en-US" sz="2400" dirty="0" smtClean="0">
                <a:solidFill>
                  <a:schemeClr val="accent2"/>
                </a:solidFill>
                <a:latin typeface="Comic Sans MS" pitchFamily="66" charset="0"/>
              </a:rPr>
              <a:t>L</a:t>
            </a:r>
            <a:r>
              <a:rPr lang="en-US" sz="2400" dirty="0" smtClean="0">
                <a:solidFill>
                  <a:schemeClr val="accent2"/>
                </a:solidFill>
                <a:latin typeface="Comic Sans MS" pitchFamily="66" charset="0"/>
              </a:rPr>
              <a:t>anguage.</a:t>
            </a:r>
          </a:p>
          <a:p>
            <a:pPr eaLnBrk="1" hangingPunct="1">
              <a:buFont typeface="Wingdings" pitchFamily="2" charset="2"/>
              <a:buChar char="ü"/>
            </a:pPr>
            <a:r>
              <a:rPr lang="en-US" sz="2400" dirty="0" smtClean="0">
                <a:solidFill>
                  <a:schemeClr val="accent2"/>
                </a:solidFill>
                <a:latin typeface="Comic Sans MS" pitchFamily="66" charset="0"/>
              </a:rPr>
              <a:t>I can show safe, respectful, and responsible behavior in any location at Fox Hills.</a:t>
            </a:r>
            <a:endParaRPr lang="en-US" sz="2400" dirty="0" smtClean="0">
              <a:solidFill>
                <a:schemeClr val="accent2"/>
              </a:solidFill>
              <a:latin typeface="Comic Sans MS" pitchFamily="66" charset="0"/>
            </a:endParaRPr>
          </a:p>
          <a:p>
            <a:pPr eaLnBrk="1" hangingPunct="1">
              <a:buFont typeface="Wingdings" pitchFamily="2" charset="2"/>
              <a:buChar char="ü"/>
            </a:pPr>
            <a:endParaRPr lang="en-US" sz="2800" dirty="0" smtClean="0">
              <a:solidFill>
                <a:schemeClr val="accent2"/>
              </a:solidFill>
              <a:latin typeface="Comic Sans MS" pitchFamily="66" charset="0"/>
            </a:endParaRPr>
          </a:p>
          <a:p>
            <a:pPr eaLnBrk="1" hangingPunct="1">
              <a:buFontTx/>
              <a:buNone/>
            </a:pPr>
            <a:endParaRPr lang="en-US" sz="2800" dirty="0" smtClean="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20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20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fade">
                                      <p:cBhvr>
                                        <p:cTn id="27" dur="20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fade">
                                      <p:cBhvr>
                                        <p:cTn id="32" dur="20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fade">
                                      <p:cBhvr>
                                        <p:cTn id="37" dur="20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fade">
                                      <p:cBhvr>
                                        <p:cTn id="42" dur="20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fade">
                                      <p:cBhvr>
                                        <p:cTn id="47" dur="2000"/>
                                        <p:tgtEl>
                                          <p:spTgt spid="143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339">
                                            <p:txEl>
                                              <p:pRg st="8" end="8"/>
                                            </p:txEl>
                                          </p:spTgt>
                                        </p:tgtEl>
                                        <p:attrNameLst>
                                          <p:attrName>style.visibility</p:attrName>
                                        </p:attrNameLst>
                                      </p:cBhvr>
                                      <p:to>
                                        <p:strVal val="visible"/>
                                      </p:to>
                                    </p:set>
                                    <p:animEffect transition="in" filter="fade">
                                      <p:cBhvr>
                                        <p:cTn id="52"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066800" y="0"/>
            <a:ext cx="6934200" cy="1066800"/>
          </a:xfrm>
        </p:spPr>
        <p:txBody>
          <a:bodyPr/>
          <a:lstStyle/>
          <a:p>
            <a:pPr algn="ctr" eaLnBrk="1" hangingPunct="1">
              <a:buFontTx/>
              <a:buNone/>
            </a:pPr>
            <a:r>
              <a:rPr lang="en-US" sz="5400" dirty="0" smtClean="0">
                <a:solidFill>
                  <a:schemeClr val="accent2"/>
                </a:solidFill>
                <a:latin typeface="Comic Sans MS" pitchFamily="66" charset="0"/>
              </a:rPr>
              <a:t>Quiz</a:t>
            </a:r>
            <a:r>
              <a:rPr lang="en-US" sz="5400" dirty="0" smtClean="0">
                <a:solidFill>
                  <a:schemeClr val="accent2"/>
                </a:solidFill>
                <a:latin typeface="Comic Sans MS" pitchFamily="66" charset="0"/>
              </a:rPr>
              <a:t>:</a:t>
            </a:r>
            <a:endParaRPr lang="en-US" sz="5400" dirty="0" smtClean="0">
              <a:solidFill>
                <a:schemeClr val="accent2"/>
              </a:solidFill>
              <a:latin typeface="Comic Sans MS" pitchFamily="66" charset="0"/>
            </a:endParaRPr>
          </a:p>
        </p:txBody>
      </p:sp>
      <p:sp>
        <p:nvSpPr>
          <p:cNvPr id="5" name="TextBox 4"/>
          <p:cNvSpPr txBox="1">
            <a:spLocks noChangeArrowheads="1"/>
          </p:cNvSpPr>
          <p:nvPr/>
        </p:nvSpPr>
        <p:spPr bwMode="auto">
          <a:xfrm>
            <a:off x="457200" y="1447800"/>
            <a:ext cx="3276600" cy="646331"/>
          </a:xfrm>
          <a:prstGeom prst="rect">
            <a:avLst/>
          </a:prstGeom>
          <a:noFill/>
          <a:ln w="9525">
            <a:noFill/>
            <a:miter lim="800000"/>
            <a:headEnd/>
            <a:tailEnd/>
          </a:ln>
        </p:spPr>
        <p:txBody>
          <a:bodyPr wrap="square">
            <a:spAutoFit/>
          </a:bodyPr>
          <a:lstStyle/>
          <a:p>
            <a:r>
              <a:rPr lang="en-US" sz="3600" b="1" dirty="0" smtClean="0"/>
              <a:t>SIGN IT . . . </a:t>
            </a:r>
            <a:endParaRPr lang="en-US" sz="3600" b="1" dirty="0" smtClean="0"/>
          </a:p>
        </p:txBody>
      </p:sp>
      <p:sp>
        <p:nvSpPr>
          <p:cNvPr id="6" name="TextBox 4"/>
          <p:cNvSpPr txBox="1">
            <a:spLocks noChangeArrowheads="1"/>
          </p:cNvSpPr>
          <p:nvPr/>
        </p:nvSpPr>
        <p:spPr bwMode="auto">
          <a:xfrm>
            <a:off x="381000" y="5562600"/>
            <a:ext cx="3276600" cy="646331"/>
          </a:xfrm>
          <a:prstGeom prst="rect">
            <a:avLst/>
          </a:prstGeom>
          <a:noFill/>
          <a:ln w="9525">
            <a:noFill/>
            <a:miter lim="800000"/>
            <a:headEnd/>
            <a:tailEnd/>
          </a:ln>
        </p:spPr>
        <p:txBody>
          <a:bodyPr wrap="square">
            <a:spAutoFit/>
          </a:bodyPr>
          <a:lstStyle/>
          <a:p>
            <a:r>
              <a:rPr lang="en-US" sz="3600" b="1" dirty="0" smtClean="0"/>
              <a:t>SAY IT . . . </a:t>
            </a:r>
            <a:endParaRPr lang="en-US" sz="3600" b="1" dirty="0" smtClean="0"/>
          </a:p>
        </p:txBody>
      </p:sp>
      <p:sp>
        <p:nvSpPr>
          <p:cNvPr id="8" name="Rectangle 6"/>
          <p:cNvSpPr txBox="1">
            <a:spLocks noChangeArrowheads="1"/>
          </p:cNvSpPr>
          <p:nvPr/>
        </p:nvSpPr>
        <p:spPr bwMode="auto">
          <a:xfrm>
            <a:off x="2743200" y="5334000"/>
            <a:ext cx="6400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accent2"/>
                </a:solidFill>
                <a:effectLst/>
                <a:uLnTx/>
                <a:uFillTx/>
                <a:latin typeface="Comic Sans MS" pitchFamily="66" charset="0"/>
                <a:ea typeface="+mn-ea"/>
                <a:cs typeface="+mn-cs"/>
              </a:rPr>
              <a:t>BE </a:t>
            </a:r>
            <a:r>
              <a:rPr kumimoji="0" lang="en-US" sz="5400" b="0" i="0" u="none" strike="noStrike" kern="0" cap="none" spc="0" normalizeH="0" noProof="0" dirty="0" smtClean="0">
                <a:ln>
                  <a:noFill/>
                </a:ln>
                <a:solidFill>
                  <a:schemeClr val="accent2"/>
                </a:solidFill>
                <a:effectLst/>
                <a:uLnTx/>
                <a:uFillTx/>
                <a:latin typeface="Comic Sans MS" pitchFamily="66" charset="0"/>
                <a:ea typeface="+mn-ea"/>
                <a:cs typeface="+mn-cs"/>
              </a:rPr>
              <a:t> </a:t>
            </a:r>
            <a:r>
              <a:rPr kumimoji="0" lang="en-US" sz="5400" b="0" i="0" u="none" strike="noStrike" kern="0" cap="none" spc="0" normalizeH="0" baseline="0" noProof="0" dirty="0" smtClean="0">
                <a:ln>
                  <a:noFill/>
                </a:ln>
                <a:solidFill>
                  <a:schemeClr val="accent2"/>
                </a:solidFill>
                <a:effectLst/>
                <a:uLnTx/>
                <a:uFillTx/>
                <a:latin typeface="Comic Sans MS" pitchFamily="66" charset="0"/>
                <a:ea typeface="+mn-ea"/>
                <a:cs typeface="+mn-cs"/>
              </a:rPr>
              <a:t>RESPONSIBLE</a:t>
            </a:r>
          </a:p>
        </p:txBody>
      </p:sp>
      <p:pic>
        <p:nvPicPr>
          <p:cNvPr id="7" name="Picture 6" descr="responsibility.jpg"/>
          <p:cNvPicPr>
            <a:picLocks noChangeAspect="1"/>
          </p:cNvPicPr>
          <p:nvPr/>
        </p:nvPicPr>
        <p:blipFill>
          <a:blip r:embed="rId2" cstate="print"/>
          <a:stretch>
            <a:fillRect/>
          </a:stretch>
        </p:blipFill>
        <p:spPr>
          <a:xfrm>
            <a:off x="4030701" y="1447800"/>
            <a:ext cx="4222131"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066800" y="0"/>
            <a:ext cx="6934200" cy="1066800"/>
          </a:xfrm>
        </p:spPr>
        <p:txBody>
          <a:bodyPr/>
          <a:lstStyle/>
          <a:p>
            <a:pPr algn="ctr" eaLnBrk="1" hangingPunct="1">
              <a:buFontTx/>
              <a:buNone/>
            </a:pPr>
            <a:r>
              <a:rPr lang="en-US" sz="5400" dirty="0" smtClean="0">
                <a:solidFill>
                  <a:schemeClr val="accent2"/>
                </a:solidFill>
                <a:latin typeface="Comic Sans MS" pitchFamily="66" charset="0"/>
              </a:rPr>
              <a:t>Quiz</a:t>
            </a:r>
            <a:r>
              <a:rPr lang="en-US" sz="5400" dirty="0" smtClean="0">
                <a:solidFill>
                  <a:schemeClr val="accent2"/>
                </a:solidFill>
                <a:latin typeface="Comic Sans MS" pitchFamily="66" charset="0"/>
              </a:rPr>
              <a:t>:</a:t>
            </a:r>
            <a:endParaRPr lang="en-US" sz="5400" dirty="0" smtClean="0">
              <a:solidFill>
                <a:schemeClr val="accent2"/>
              </a:solidFill>
              <a:latin typeface="Comic Sans MS" pitchFamily="66" charset="0"/>
            </a:endParaRPr>
          </a:p>
        </p:txBody>
      </p:sp>
      <p:sp>
        <p:nvSpPr>
          <p:cNvPr id="5" name="TextBox 4"/>
          <p:cNvSpPr txBox="1">
            <a:spLocks noChangeArrowheads="1"/>
          </p:cNvSpPr>
          <p:nvPr/>
        </p:nvSpPr>
        <p:spPr bwMode="auto">
          <a:xfrm>
            <a:off x="457200" y="1447800"/>
            <a:ext cx="3276600" cy="646331"/>
          </a:xfrm>
          <a:prstGeom prst="rect">
            <a:avLst/>
          </a:prstGeom>
          <a:noFill/>
          <a:ln w="9525">
            <a:noFill/>
            <a:miter lim="800000"/>
            <a:headEnd/>
            <a:tailEnd/>
          </a:ln>
        </p:spPr>
        <p:txBody>
          <a:bodyPr wrap="square">
            <a:spAutoFit/>
          </a:bodyPr>
          <a:lstStyle/>
          <a:p>
            <a:r>
              <a:rPr lang="en-US" sz="3600" b="1" dirty="0" smtClean="0"/>
              <a:t>SIGN IT . . . </a:t>
            </a:r>
            <a:endParaRPr lang="en-US" sz="3600" b="1" dirty="0" smtClean="0"/>
          </a:p>
        </p:txBody>
      </p:sp>
      <p:sp>
        <p:nvSpPr>
          <p:cNvPr id="6" name="TextBox 4"/>
          <p:cNvSpPr txBox="1">
            <a:spLocks noChangeArrowheads="1"/>
          </p:cNvSpPr>
          <p:nvPr/>
        </p:nvSpPr>
        <p:spPr bwMode="auto">
          <a:xfrm>
            <a:off x="381000" y="5562600"/>
            <a:ext cx="3276600" cy="646331"/>
          </a:xfrm>
          <a:prstGeom prst="rect">
            <a:avLst/>
          </a:prstGeom>
          <a:noFill/>
          <a:ln w="9525">
            <a:noFill/>
            <a:miter lim="800000"/>
            <a:headEnd/>
            <a:tailEnd/>
          </a:ln>
        </p:spPr>
        <p:txBody>
          <a:bodyPr wrap="square">
            <a:spAutoFit/>
          </a:bodyPr>
          <a:lstStyle/>
          <a:p>
            <a:r>
              <a:rPr lang="en-US" sz="3600" b="1" dirty="0" smtClean="0"/>
              <a:t>SAY IT . . . </a:t>
            </a:r>
            <a:endParaRPr lang="en-US" sz="3600" b="1" dirty="0" smtClean="0"/>
          </a:p>
        </p:txBody>
      </p:sp>
      <p:sp>
        <p:nvSpPr>
          <p:cNvPr id="8" name="Rectangle 6"/>
          <p:cNvSpPr txBox="1">
            <a:spLocks noChangeArrowheads="1"/>
          </p:cNvSpPr>
          <p:nvPr/>
        </p:nvSpPr>
        <p:spPr bwMode="auto">
          <a:xfrm>
            <a:off x="3048000" y="5334000"/>
            <a:ext cx="5791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accent2"/>
                </a:solidFill>
                <a:effectLst/>
                <a:uLnTx/>
                <a:uFillTx/>
                <a:latin typeface="Comic Sans MS" pitchFamily="66" charset="0"/>
                <a:ea typeface="+mn-ea"/>
                <a:cs typeface="+mn-cs"/>
              </a:rPr>
              <a:t>BE  SAFE</a:t>
            </a:r>
          </a:p>
        </p:txBody>
      </p:sp>
      <p:pic>
        <p:nvPicPr>
          <p:cNvPr id="7" name="Picture 6" descr="safe.jpg"/>
          <p:cNvPicPr>
            <a:picLocks noChangeAspect="1"/>
          </p:cNvPicPr>
          <p:nvPr/>
        </p:nvPicPr>
        <p:blipFill>
          <a:blip r:embed="rId2" cstate="print"/>
          <a:stretch>
            <a:fillRect/>
          </a:stretch>
        </p:blipFill>
        <p:spPr>
          <a:xfrm>
            <a:off x="3587332" y="1447800"/>
            <a:ext cx="4342031"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066800" y="0"/>
            <a:ext cx="6934200" cy="1066800"/>
          </a:xfrm>
        </p:spPr>
        <p:txBody>
          <a:bodyPr/>
          <a:lstStyle/>
          <a:p>
            <a:pPr algn="ctr" eaLnBrk="1" hangingPunct="1">
              <a:buFontTx/>
              <a:buNone/>
            </a:pPr>
            <a:r>
              <a:rPr lang="en-US" sz="5400" dirty="0" smtClean="0">
                <a:solidFill>
                  <a:schemeClr val="accent2"/>
                </a:solidFill>
                <a:latin typeface="Comic Sans MS" pitchFamily="66" charset="0"/>
              </a:rPr>
              <a:t>Quiz</a:t>
            </a:r>
            <a:r>
              <a:rPr lang="en-US" sz="5400" dirty="0" smtClean="0">
                <a:solidFill>
                  <a:schemeClr val="accent2"/>
                </a:solidFill>
                <a:latin typeface="Comic Sans MS" pitchFamily="66" charset="0"/>
              </a:rPr>
              <a:t>:</a:t>
            </a:r>
            <a:endParaRPr lang="en-US" sz="5400" dirty="0" smtClean="0">
              <a:solidFill>
                <a:schemeClr val="accent2"/>
              </a:solidFill>
              <a:latin typeface="Comic Sans MS" pitchFamily="66" charset="0"/>
            </a:endParaRPr>
          </a:p>
        </p:txBody>
      </p:sp>
      <p:pic>
        <p:nvPicPr>
          <p:cNvPr id="4" name="Picture 3" descr="respect 001.jpg"/>
          <p:cNvPicPr>
            <a:picLocks noChangeAspect="1"/>
          </p:cNvPicPr>
          <p:nvPr/>
        </p:nvPicPr>
        <p:blipFill>
          <a:blip r:embed="rId2" cstate="print"/>
          <a:stretch>
            <a:fillRect/>
          </a:stretch>
        </p:blipFill>
        <p:spPr>
          <a:xfrm>
            <a:off x="4114800" y="1447800"/>
            <a:ext cx="3808207" cy="2743200"/>
          </a:xfrm>
          <a:prstGeom prst="rect">
            <a:avLst/>
          </a:prstGeom>
        </p:spPr>
      </p:pic>
      <p:sp>
        <p:nvSpPr>
          <p:cNvPr id="5" name="TextBox 4"/>
          <p:cNvSpPr txBox="1">
            <a:spLocks noChangeArrowheads="1"/>
          </p:cNvSpPr>
          <p:nvPr/>
        </p:nvSpPr>
        <p:spPr bwMode="auto">
          <a:xfrm>
            <a:off x="457200" y="1447800"/>
            <a:ext cx="3276600" cy="646331"/>
          </a:xfrm>
          <a:prstGeom prst="rect">
            <a:avLst/>
          </a:prstGeom>
          <a:noFill/>
          <a:ln w="9525">
            <a:noFill/>
            <a:miter lim="800000"/>
            <a:headEnd/>
            <a:tailEnd/>
          </a:ln>
        </p:spPr>
        <p:txBody>
          <a:bodyPr wrap="square">
            <a:spAutoFit/>
          </a:bodyPr>
          <a:lstStyle/>
          <a:p>
            <a:r>
              <a:rPr lang="en-US" sz="3600" b="1" dirty="0" smtClean="0"/>
              <a:t>SIGN IT . . . </a:t>
            </a:r>
            <a:endParaRPr lang="en-US" sz="3600" b="1" dirty="0" smtClean="0"/>
          </a:p>
        </p:txBody>
      </p:sp>
      <p:sp>
        <p:nvSpPr>
          <p:cNvPr id="6" name="TextBox 4"/>
          <p:cNvSpPr txBox="1">
            <a:spLocks noChangeArrowheads="1"/>
          </p:cNvSpPr>
          <p:nvPr/>
        </p:nvSpPr>
        <p:spPr bwMode="auto">
          <a:xfrm>
            <a:off x="381000" y="5562600"/>
            <a:ext cx="3276600" cy="646331"/>
          </a:xfrm>
          <a:prstGeom prst="rect">
            <a:avLst/>
          </a:prstGeom>
          <a:noFill/>
          <a:ln w="9525">
            <a:noFill/>
            <a:miter lim="800000"/>
            <a:headEnd/>
            <a:tailEnd/>
          </a:ln>
        </p:spPr>
        <p:txBody>
          <a:bodyPr wrap="square">
            <a:spAutoFit/>
          </a:bodyPr>
          <a:lstStyle/>
          <a:p>
            <a:r>
              <a:rPr lang="en-US" sz="3600" b="1" dirty="0" smtClean="0"/>
              <a:t>SAY IT . . . </a:t>
            </a:r>
            <a:endParaRPr lang="en-US" sz="3600" b="1" dirty="0" smtClean="0"/>
          </a:p>
        </p:txBody>
      </p:sp>
      <p:sp>
        <p:nvSpPr>
          <p:cNvPr id="8" name="Rectangle 6"/>
          <p:cNvSpPr txBox="1">
            <a:spLocks noChangeArrowheads="1"/>
          </p:cNvSpPr>
          <p:nvPr/>
        </p:nvSpPr>
        <p:spPr bwMode="auto">
          <a:xfrm>
            <a:off x="3048000" y="5334000"/>
            <a:ext cx="5791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accent2"/>
                </a:solidFill>
                <a:effectLst/>
                <a:uLnTx/>
                <a:uFillTx/>
                <a:latin typeface="Comic Sans MS" pitchFamily="66" charset="0"/>
                <a:ea typeface="+mn-ea"/>
                <a:cs typeface="+mn-cs"/>
              </a:rPr>
              <a:t>BE  RESPECTFUL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3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066800" y="457200"/>
            <a:ext cx="6934200" cy="1066800"/>
          </a:xfrm>
        </p:spPr>
        <p:txBody>
          <a:bodyPr/>
          <a:lstStyle/>
          <a:p>
            <a:pPr algn="ctr" eaLnBrk="1" hangingPunct="1">
              <a:buFontTx/>
              <a:buNone/>
            </a:pPr>
            <a:r>
              <a:rPr lang="en-US" sz="5400" dirty="0" smtClean="0">
                <a:solidFill>
                  <a:schemeClr val="accent2"/>
                </a:solidFill>
                <a:latin typeface="Comic Sans MS" pitchFamily="66" charset="0"/>
              </a:rPr>
              <a:t>Homework:</a:t>
            </a:r>
            <a:endParaRPr lang="en-US" sz="5400" dirty="0" smtClean="0">
              <a:solidFill>
                <a:schemeClr val="accent2"/>
              </a:solidFill>
              <a:latin typeface="Comic Sans MS" pitchFamily="66" charset="0"/>
            </a:endParaRPr>
          </a:p>
        </p:txBody>
      </p:sp>
      <p:sp>
        <p:nvSpPr>
          <p:cNvPr id="3" name="TextBox 4"/>
          <p:cNvSpPr txBox="1">
            <a:spLocks noChangeArrowheads="1"/>
          </p:cNvSpPr>
          <p:nvPr/>
        </p:nvSpPr>
        <p:spPr bwMode="auto">
          <a:xfrm>
            <a:off x="228600" y="2590800"/>
            <a:ext cx="8915400" cy="1754326"/>
          </a:xfrm>
          <a:prstGeom prst="rect">
            <a:avLst/>
          </a:prstGeom>
          <a:noFill/>
          <a:ln w="9525">
            <a:noFill/>
            <a:miter lim="800000"/>
            <a:headEnd/>
            <a:tailEnd/>
          </a:ln>
        </p:spPr>
        <p:txBody>
          <a:bodyPr wrap="square">
            <a:spAutoFit/>
          </a:bodyPr>
          <a:lstStyle/>
          <a:p>
            <a:pPr algn="ctr"/>
            <a:r>
              <a:rPr lang="en-US" sz="3600" b="1" dirty="0" smtClean="0"/>
              <a:t>Go home and teach at least ONE person in your home something you learned today about the Fox Hills Focus.  </a:t>
            </a: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524000" y="381000"/>
            <a:ext cx="6019800" cy="914400"/>
          </a:xfrm>
        </p:spPr>
        <p:txBody>
          <a:bodyPr/>
          <a:lstStyle/>
          <a:p>
            <a:pPr algn="ctr" eaLnBrk="1" hangingPunct="1">
              <a:buFontTx/>
              <a:buNone/>
            </a:pPr>
            <a:r>
              <a:rPr lang="en-US" sz="5400" dirty="0" smtClean="0">
                <a:solidFill>
                  <a:schemeClr val="accent2"/>
                </a:solidFill>
                <a:latin typeface="Comic Sans MS" pitchFamily="66" charset="0"/>
              </a:rPr>
              <a:t>Bibliography</a:t>
            </a:r>
          </a:p>
        </p:txBody>
      </p:sp>
      <p:sp>
        <p:nvSpPr>
          <p:cNvPr id="3" name="TextBox 4"/>
          <p:cNvSpPr txBox="1">
            <a:spLocks noChangeArrowheads="1"/>
          </p:cNvSpPr>
          <p:nvPr/>
        </p:nvSpPr>
        <p:spPr bwMode="auto">
          <a:xfrm>
            <a:off x="457200" y="1371600"/>
            <a:ext cx="8229600" cy="4524315"/>
          </a:xfrm>
          <a:prstGeom prst="rect">
            <a:avLst/>
          </a:prstGeom>
          <a:noFill/>
          <a:ln w="9525">
            <a:noFill/>
            <a:miter lim="800000"/>
            <a:headEnd/>
            <a:tailEnd/>
          </a:ln>
        </p:spPr>
        <p:txBody>
          <a:bodyPr wrap="square">
            <a:spAutoFit/>
          </a:bodyPr>
          <a:lstStyle/>
          <a:p>
            <a:pPr>
              <a:buFont typeface="Arial" charset="0"/>
              <a:buChar char="•"/>
            </a:pPr>
            <a:r>
              <a:rPr lang="en-US" sz="2400" i="1" dirty="0" smtClean="0"/>
              <a:t>Stick Up for Yourself</a:t>
            </a:r>
            <a:r>
              <a:rPr lang="en-US" sz="2400" dirty="0" smtClean="0"/>
              <a:t>, </a:t>
            </a:r>
            <a:r>
              <a:rPr lang="en-US" sz="2400" dirty="0" err="1" smtClean="0"/>
              <a:t>Gershen</a:t>
            </a:r>
            <a:r>
              <a:rPr lang="en-US" sz="2400" dirty="0" smtClean="0"/>
              <a:t> Kaufman &amp; Lev Raphael,    Free Spirit Publishing, Inc., Minneapolis, Minnesota, 1990.</a:t>
            </a:r>
          </a:p>
          <a:p>
            <a:pPr>
              <a:buFont typeface="Arial" charset="0"/>
              <a:buChar char="•"/>
            </a:pPr>
            <a:r>
              <a:rPr lang="en-US" sz="2400" i="1" dirty="0" smtClean="0"/>
              <a:t>More Activities that Teach</a:t>
            </a:r>
            <a:r>
              <a:rPr lang="en-US" sz="2400" dirty="0" smtClean="0"/>
              <a:t>, Tom Jackson, Red Rock Publishing, Cedar City, Utah, 1995.</a:t>
            </a:r>
          </a:p>
          <a:p>
            <a:pPr>
              <a:buFont typeface="Arial" charset="0"/>
              <a:buChar char="•"/>
            </a:pPr>
            <a:r>
              <a:rPr lang="en-US" sz="2400" i="1" dirty="0" smtClean="0"/>
              <a:t>What Do You Stand For?</a:t>
            </a:r>
            <a:r>
              <a:rPr lang="en-US" sz="2400" dirty="0" smtClean="0"/>
              <a:t>, Barbara A. Lewis, Free Spirit Publishing, Inc., Minneapolis, Minnesota, 1990.</a:t>
            </a:r>
          </a:p>
          <a:p>
            <a:pPr>
              <a:buFont typeface="Arial" charset="0"/>
              <a:buChar char="•"/>
            </a:pPr>
            <a:r>
              <a:rPr lang="en-US" sz="2400" i="1" dirty="0" smtClean="0"/>
              <a:t>Violence Prevention Skills</a:t>
            </a:r>
            <a:r>
              <a:rPr lang="en-US" sz="2400" dirty="0" smtClean="0"/>
              <a:t>, Ruth </a:t>
            </a:r>
            <a:r>
              <a:rPr lang="en-US" sz="2400" dirty="0" err="1" smtClean="0"/>
              <a:t>Weltmann</a:t>
            </a:r>
            <a:r>
              <a:rPr lang="en-US" sz="2400" dirty="0" smtClean="0"/>
              <a:t> Begun &amp; Frank J. </a:t>
            </a:r>
            <a:r>
              <a:rPr lang="en-US" sz="2400" dirty="0" err="1" smtClean="0"/>
              <a:t>Huml</a:t>
            </a:r>
            <a:r>
              <a:rPr lang="en-US" sz="2400" dirty="0" smtClean="0"/>
              <a:t>, The Center for Applied Research in Education, Cleveland, Ohio, 1999.</a:t>
            </a:r>
          </a:p>
          <a:p>
            <a:pPr>
              <a:buFont typeface="Arial" charset="0"/>
              <a:buChar char="•"/>
            </a:pPr>
            <a:endParaRPr lang="en-US" sz="2400" dirty="0" smtClean="0"/>
          </a:p>
          <a:p>
            <a:pPr>
              <a:buFont typeface="Arial" charset="0"/>
              <a:buChar char="•"/>
            </a:pPr>
            <a:endParaRPr lang="en-US" sz="2400" dirty="0" smtClean="0"/>
          </a:p>
          <a:p>
            <a:pPr>
              <a:buFont typeface="Arial" charset="0"/>
              <a:buChar char="•"/>
            </a:pP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066800" y="457200"/>
            <a:ext cx="6934200" cy="1066800"/>
          </a:xfrm>
        </p:spPr>
        <p:txBody>
          <a:bodyPr/>
          <a:lstStyle/>
          <a:p>
            <a:pPr algn="ctr" eaLnBrk="1" hangingPunct="1">
              <a:buFontTx/>
              <a:buNone/>
            </a:pPr>
            <a:r>
              <a:rPr lang="en-US" sz="5400" dirty="0" smtClean="0">
                <a:solidFill>
                  <a:schemeClr val="accent2"/>
                </a:solidFill>
                <a:latin typeface="Comic Sans MS" pitchFamily="66" charset="0"/>
              </a:rPr>
              <a:t>Lesson Objectives:</a:t>
            </a:r>
          </a:p>
        </p:txBody>
      </p:sp>
      <p:sp>
        <p:nvSpPr>
          <p:cNvPr id="3" name="TextBox 4"/>
          <p:cNvSpPr txBox="1">
            <a:spLocks noChangeArrowheads="1"/>
          </p:cNvSpPr>
          <p:nvPr/>
        </p:nvSpPr>
        <p:spPr bwMode="auto">
          <a:xfrm>
            <a:off x="228600" y="1447800"/>
            <a:ext cx="8915400" cy="5632311"/>
          </a:xfrm>
          <a:prstGeom prst="rect">
            <a:avLst/>
          </a:prstGeom>
          <a:noFill/>
          <a:ln w="9525">
            <a:noFill/>
            <a:miter lim="800000"/>
            <a:headEnd/>
            <a:tailEnd/>
          </a:ln>
        </p:spPr>
        <p:txBody>
          <a:bodyPr wrap="square">
            <a:spAutoFit/>
          </a:bodyPr>
          <a:lstStyle/>
          <a:p>
            <a:r>
              <a:rPr lang="en-US" sz="3600" b="1" dirty="0" smtClean="0"/>
              <a:t>When you leave today, you will:</a:t>
            </a:r>
            <a:endParaRPr lang="en-US" sz="3200" b="1" dirty="0" smtClean="0"/>
          </a:p>
          <a:p>
            <a:endParaRPr lang="en-US" sz="3200" b="1" dirty="0" smtClean="0"/>
          </a:p>
          <a:p>
            <a:pPr>
              <a:buFont typeface="Arial" charset="0"/>
              <a:buChar char="•"/>
            </a:pPr>
            <a:r>
              <a:rPr lang="en-US" sz="3200" b="1" dirty="0" smtClean="0"/>
              <a:t> Be able to state the Fox Focus expectations</a:t>
            </a:r>
          </a:p>
          <a:p>
            <a:pPr>
              <a:buFont typeface="Arial" charset="0"/>
              <a:buChar char="•"/>
            </a:pPr>
            <a:r>
              <a:rPr lang="en-US" sz="3200" b="1" dirty="0" smtClean="0"/>
              <a:t> </a:t>
            </a:r>
            <a:r>
              <a:rPr lang="en-US" sz="3200" b="1" dirty="0" smtClean="0"/>
              <a:t>Be able to explain what the following words </a:t>
            </a:r>
          </a:p>
          <a:p>
            <a:r>
              <a:rPr lang="en-US" sz="3200" b="1" dirty="0" smtClean="0"/>
              <a:t>   mean:  </a:t>
            </a:r>
            <a:endParaRPr lang="en-US" sz="3200" b="1" dirty="0" smtClean="0"/>
          </a:p>
          <a:p>
            <a:r>
              <a:rPr lang="en-US" sz="3200" b="1" dirty="0" smtClean="0"/>
              <a:t>    SAFE     RESPECTFUL    RESPONSIBLE</a:t>
            </a:r>
          </a:p>
          <a:p>
            <a:pPr>
              <a:buFont typeface="Arial" charset="0"/>
              <a:buChar char="•"/>
            </a:pPr>
            <a:r>
              <a:rPr lang="en-US" sz="3200" b="1" dirty="0" smtClean="0"/>
              <a:t> Be able to give examples of safe, </a:t>
            </a:r>
          </a:p>
          <a:p>
            <a:r>
              <a:rPr lang="en-US" sz="3200" b="1" dirty="0" smtClean="0"/>
              <a:t>    respectful, and responsible behaviors</a:t>
            </a:r>
          </a:p>
          <a:p>
            <a:pPr>
              <a:buFont typeface="Arial" charset="0"/>
              <a:buChar char="•"/>
            </a:pPr>
            <a:r>
              <a:rPr lang="en-US" sz="3200" b="1" dirty="0" smtClean="0"/>
              <a:t> Be able to </a:t>
            </a:r>
            <a:r>
              <a:rPr lang="en-US" sz="3200" b="1" dirty="0" smtClean="0"/>
              <a:t>say, sign, or show </a:t>
            </a:r>
            <a:r>
              <a:rPr lang="en-US" sz="3200" b="1" dirty="0" smtClean="0"/>
              <a:t>the Fox Focus </a:t>
            </a:r>
            <a:endParaRPr lang="en-US" sz="3200" b="1" dirty="0" smtClean="0"/>
          </a:p>
          <a:p>
            <a:r>
              <a:rPr lang="en-US" sz="3200" b="1" dirty="0" smtClean="0"/>
              <a:t>    expectations</a:t>
            </a:r>
            <a:endParaRPr lang="en-US" sz="3200" b="1" dirty="0" smtClean="0"/>
          </a:p>
          <a:p>
            <a:pPr>
              <a:buFont typeface="Arial" charset="0"/>
              <a:buChar char="•"/>
            </a:pP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20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10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1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10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267200" y="3209751"/>
            <a:ext cx="4698503" cy="3648249"/>
          </a:xfrm>
          <a:prstGeom prst="rect">
            <a:avLst/>
          </a:prstGeom>
        </p:spPr>
      </p:pic>
      <p:sp>
        <p:nvSpPr>
          <p:cNvPr id="5" name="TextBox 4"/>
          <p:cNvSpPr txBox="1"/>
          <p:nvPr/>
        </p:nvSpPr>
        <p:spPr>
          <a:xfrm rot="20422018">
            <a:off x="620901" y="1320556"/>
            <a:ext cx="8196076"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rPr>
              <a:t>BE SAFE</a:t>
            </a:r>
            <a:endParaRPr lang="en-US" sz="1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1524000" y="2057400"/>
            <a:ext cx="6019800" cy="1600200"/>
          </a:xfrm>
        </p:spPr>
        <p:txBody>
          <a:bodyPr/>
          <a:lstStyle/>
          <a:p>
            <a:pPr algn="ctr" eaLnBrk="1" hangingPunct="1">
              <a:buFontTx/>
              <a:buNone/>
            </a:pPr>
            <a:r>
              <a:rPr lang="en-US" sz="5400" dirty="0" smtClean="0">
                <a:solidFill>
                  <a:schemeClr val="accent2"/>
                </a:solidFill>
                <a:latin typeface="Comic Sans MS" pitchFamily="66" charset="0"/>
              </a:rPr>
              <a:t>SAFE is . . .</a:t>
            </a:r>
          </a:p>
        </p:txBody>
      </p:sp>
      <p:sp>
        <p:nvSpPr>
          <p:cNvPr id="3" name="TextBox 4"/>
          <p:cNvSpPr txBox="1">
            <a:spLocks noChangeArrowheads="1"/>
          </p:cNvSpPr>
          <p:nvPr/>
        </p:nvSpPr>
        <p:spPr bwMode="auto">
          <a:xfrm>
            <a:off x="533400" y="3581400"/>
            <a:ext cx="8229600" cy="1200329"/>
          </a:xfrm>
          <a:prstGeom prst="rect">
            <a:avLst/>
          </a:prstGeom>
          <a:noFill/>
          <a:ln w="9525">
            <a:noFill/>
            <a:miter lim="800000"/>
            <a:headEnd/>
            <a:tailEnd/>
          </a:ln>
        </p:spPr>
        <p:txBody>
          <a:bodyPr wrap="square">
            <a:spAutoFit/>
          </a:bodyPr>
          <a:lstStyle/>
          <a:p>
            <a:pPr>
              <a:buFont typeface="Arial" charset="0"/>
              <a:buChar char="•"/>
            </a:pPr>
            <a:r>
              <a:rPr lang="en-US" sz="3600" b="1" dirty="0" smtClean="0"/>
              <a:t>Being free from harm or risk </a:t>
            </a:r>
            <a:endParaRPr lang="en-US" sz="3600" b="1" dirty="0" smtClean="0"/>
          </a:p>
          <a:p>
            <a:r>
              <a:rPr lang="en-US" sz="3600" b="1" dirty="0" smtClean="0"/>
              <a:t> </a:t>
            </a:r>
            <a:r>
              <a:rPr lang="en-US" sz="3600" b="1" dirty="0" smtClean="0"/>
              <a:t>      </a:t>
            </a:r>
            <a:r>
              <a:rPr lang="en-US" sz="3600" b="1" dirty="0" smtClean="0"/>
              <a:t>(</a:t>
            </a:r>
            <a:r>
              <a:rPr lang="en-US" sz="3600" b="1" dirty="0" smtClean="0"/>
              <a:t>the </a:t>
            </a:r>
            <a:r>
              <a:rPr lang="en-US" sz="3600" b="1" dirty="0" smtClean="0"/>
              <a:t> possibility </a:t>
            </a:r>
            <a:r>
              <a:rPr lang="en-US" sz="3600" b="1" dirty="0" smtClean="0"/>
              <a:t>of getting hurt)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381000" y="228600"/>
            <a:ext cx="8458200" cy="2286000"/>
          </a:xfrm>
        </p:spPr>
        <p:txBody>
          <a:bodyPr/>
          <a:lstStyle/>
          <a:p>
            <a:pPr algn="ctr" eaLnBrk="1" hangingPunct="1">
              <a:buFontTx/>
              <a:buNone/>
            </a:pPr>
            <a:r>
              <a:rPr lang="en-US" sz="5400" dirty="0" smtClean="0">
                <a:solidFill>
                  <a:schemeClr val="accent2"/>
                </a:solidFill>
                <a:latin typeface="Comic Sans MS" pitchFamily="66" charset="0"/>
              </a:rPr>
              <a:t>6 Guidelines for Feeling and Being Safe</a:t>
            </a:r>
          </a:p>
        </p:txBody>
      </p:sp>
      <p:sp>
        <p:nvSpPr>
          <p:cNvPr id="3" name="TextBox 4"/>
          <p:cNvSpPr txBox="1">
            <a:spLocks noChangeArrowheads="1"/>
          </p:cNvSpPr>
          <p:nvPr/>
        </p:nvSpPr>
        <p:spPr bwMode="auto">
          <a:xfrm>
            <a:off x="228600" y="1905000"/>
            <a:ext cx="8763000" cy="5632312"/>
          </a:xfrm>
          <a:prstGeom prst="rect">
            <a:avLst/>
          </a:prstGeom>
          <a:noFill/>
          <a:ln w="9525">
            <a:noFill/>
            <a:miter lim="800000"/>
            <a:headEnd/>
            <a:tailEnd/>
          </a:ln>
        </p:spPr>
        <p:txBody>
          <a:bodyPr wrap="square">
            <a:spAutoFit/>
          </a:bodyPr>
          <a:lstStyle/>
          <a:p>
            <a:pPr marL="742950" indent="-742950"/>
            <a:r>
              <a:rPr lang="en-US" sz="3600" b="1" dirty="0" smtClean="0">
                <a:solidFill>
                  <a:srgbClr val="FF0000"/>
                </a:solidFill>
              </a:rPr>
              <a:t>S</a:t>
            </a:r>
            <a:r>
              <a:rPr lang="en-US" b="1" dirty="0" smtClean="0"/>
              <a:t>tick to safety rules at school, on the bus, on the street, at home, and in sports and other activities.  Stay away from dangerous things like matches, fireworks, and knives unless an adult is there to help.</a:t>
            </a:r>
          </a:p>
          <a:p>
            <a:pPr marL="742950" indent="-742950"/>
            <a:r>
              <a:rPr lang="en-US" sz="3600" b="1" dirty="0" smtClean="0">
                <a:solidFill>
                  <a:srgbClr val="FF0000"/>
                </a:solidFill>
              </a:rPr>
              <a:t>A</a:t>
            </a:r>
            <a:r>
              <a:rPr lang="en-US" b="1" dirty="0" smtClean="0"/>
              <a:t>sk a trusted adult to help you if you see something dangerous or don’t feel safe.</a:t>
            </a:r>
          </a:p>
          <a:p>
            <a:pPr marL="742950" indent="-742950"/>
            <a:r>
              <a:rPr lang="en-US" sz="3600" b="1" dirty="0" smtClean="0">
                <a:solidFill>
                  <a:srgbClr val="FF0000"/>
                </a:solidFill>
              </a:rPr>
              <a:t>F</a:t>
            </a:r>
            <a:r>
              <a:rPr lang="en-US" b="1" dirty="0" smtClean="0"/>
              <a:t>eel safe inside by following safety rules, being careful, knowing what to do in an emergency, and making safe choices.</a:t>
            </a:r>
          </a:p>
          <a:p>
            <a:pPr marL="742950" indent="-742950"/>
            <a:r>
              <a:rPr lang="en-US" sz="3600" b="1" dirty="0" smtClean="0">
                <a:solidFill>
                  <a:srgbClr val="FF0000"/>
                </a:solidFill>
              </a:rPr>
              <a:t>E</a:t>
            </a:r>
            <a:r>
              <a:rPr lang="en-US" b="1" dirty="0" smtClean="0"/>
              <a:t>ncourage your friends to be safe, too.  Stick to what you know is right, even if friends tease you or try to change your mind.</a:t>
            </a:r>
          </a:p>
          <a:p>
            <a:pPr marL="742950" indent="-742950"/>
            <a:r>
              <a:rPr lang="en-US" sz="3600" b="1" dirty="0" smtClean="0">
                <a:solidFill>
                  <a:srgbClr val="FF0000"/>
                </a:solidFill>
              </a:rPr>
              <a:t>T</a:t>
            </a:r>
            <a:r>
              <a:rPr lang="en-US" b="1" dirty="0" smtClean="0"/>
              <a:t>rust your instinct.  Listen to the voice inside you that says something isn’t right.</a:t>
            </a:r>
          </a:p>
          <a:p>
            <a:pPr marL="742950" indent="-742950"/>
            <a:r>
              <a:rPr lang="en-US" sz="3600" b="1" dirty="0" smtClean="0">
                <a:solidFill>
                  <a:srgbClr val="FF0000"/>
                </a:solidFill>
              </a:rPr>
              <a:t>Y</a:t>
            </a:r>
            <a:r>
              <a:rPr lang="en-US" b="1" dirty="0" smtClean="0"/>
              <a:t>ell for help if you’re in danger.</a:t>
            </a:r>
          </a:p>
          <a:p>
            <a:pPr marL="742950" indent="-742950"/>
            <a:endParaRPr lang="en-US" b="1" dirty="0" smtClean="0"/>
          </a:p>
          <a:p>
            <a:pPr marL="742950" indent="-742950">
              <a:buFont typeface="+mj-lt"/>
              <a:buAutoNum type="arabicPeriod"/>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idx="1"/>
          </p:nvPr>
        </p:nvSpPr>
        <p:spPr>
          <a:xfrm>
            <a:off x="457200" y="533400"/>
            <a:ext cx="8229600" cy="1600200"/>
          </a:xfrm>
        </p:spPr>
        <p:txBody>
          <a:bodyPr/>
          <a:lstStyle/>
          <a:p>
            <a:pPr algn="ctr" eaLnBrk="1" hangingPunct="1">
              <a:buFontTx/>
              <a:buNone/>
            </a:pPr>
            <a:r>
              <a:rPr lang="en-US" sz="5400" dirty="0" smtClean="0">
                <a:solidFill>
                  <a:schemeClr val="accent2"/>
                </a:solidFill>
                <a:latin typeface="Comic Sans MS" pitchFamily="66" charset="0"/>
              </a:rPr>
              <a:t>Let’s Sign the Fox Focus</a:t>
            </a:r>
          </a:p>
        </p:txBody>
      </p:sp>
      <p:sp>
        <p:nvSpPr>
          <p:cNvPr id="3" name="TextBox 4"/>
          <p:cNvSpPr txBox="1">
            <a:spLocks noChangeArrowheads="1"/>
          </p:cNvSpPr>
          <p:nvPr/>
        </p:nvSpPr>
        <p:spPr bwMode="auto">
          <a:xfrm>
            <a:off x="3581400" y="1828800"/>
            <a:ext cx="1447800" cy="646331"/>
          </a:xfrm>
          <a:prstGeom prst="rect">
            <a:avLst/>
          </a:prstGeom>
          <a:noFill/>
          <a:ln w="9525">
            <a:noFill/>
            <a:miter lim="800000"/>
            <a:headEnd/>
            <a:tailEnd/>
          </a:ln>
        </p:spPr>
        <p:txBody>
          <a:bodyPr wrap="square">
            <a:spAutoFit/>
          </a:bodyPr>
          <a:lstStyle/>
          <a:p>
            <a:r>
              <a:rPr lang="en-US" sz="3600" b="1" dirty="0" smtClean="0"/>
              <a:t>SAFE</a:t>
            </a:r>
          </a:p>
        </p:txBody>
      </p:sp>
      <p:pic>
        <p:nvPicPr>
          <p:cNvPr id="4" name="Picture 3" descr="safe.jpg"/>
          <p:cNvPicPr>
            <a:picLocks noChangeAspect="1"/>
          </p:cNvPicPr>
          <p:nvPr/>
        </p:nvPicPr>
        <p:blipFill>
          <a:blip r:embed="rId2" cstate="print"/>
          <a:stretch>
            <a:fillRect/>
          </a:stretch>
        </p:blipFill>
        <p:spPr>
          <a:xfrm>
            <a:off x="2514600" y="3124200"/>
            <a:ext cx="3562692"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14400" y="685800"/>
            <a:ext cx="7162800" cy="53919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422018">
            <a:off x="318781" y="1969147"/>
            <a:ext cx="881783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rPr>
              <a:t>RESPECTFUL</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3">
                    <a:satMod val="175000"/>
                    <a:alpha val="40000"/>
                  </a:schemeClr>
                </a:glow>
                <a:outerShdw blurRad="60007" dist="200025" dir="15000000" sy="30000" kx="-1800000" algn="bl" rotWithShape="0">
                  <a:prstClr val="black">
                    <a:alpha val="32000"/>
                  </a:prstClr>
                </a:outerShdw>
              </a:effectLst>
            </a:endParaRPr>
          </a:p>
        </p:txBody>
      </p:sp>
      <p:pic>
        <p:nvPicPr>
          <p:cNvPr id="6" name="Picture 5"/>
          <p:cNvPicPr>
            <a:picLocks noChangeAspect="1"/>
          </p:cNvPicPr>
          <p:nvPr/>
        </p:nvPicPr>
        <p:blipFill>
          <a:blip r:embed="rId2" cstate="print"/>
          <a:stretch>
            <a:fillRect/>
          </a:stretch>
        </p:blipFill>
        <p:spPr>
          <a:xfrm>
            <a:off x="5027629" y="3733800"/>
            <a:ext cx="3887771" cy="29120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708</Words>
  <Application>Microsoft Office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Fox Hills Elementary School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Let’s Review: FOX FOCUS</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Hallway Behavior</dc:title>
  <dc:creator>Paulette</dc:creator>
  <cp:lastModifiedBy>hcreel</cp:lastModifiedBy>
  <cp:revision>90</cp:revision>
  <dcterms:created xsi:type="dcterms:W3CDTF">2011-08-15T03:52:01Z</dcterms:created>
  <dcterms:modified xsi:type="dcterms:W3CDTF">2011-08-22T21:24:52Z</dcterms:modified>
</cp:coreProperties>
</file>